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73" r:id="rId5"/>
    <p:sldId id="321" r:id="rId6"/>
    <p:sldId id="320" r:id="rId7"/>
    <p:sldId id="322" r:id="rId8"/>
    <p:sldId id="38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340"/>
    <a:srgbClr val="65C5EF"/>
    <a:srgbClr val="F6F8AA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9D266C-6842-43BB-9A9C-0F5FF0ADDA5E}" v="1" dt="2026-04-16T10:13:26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Harrison" userId="712ea8f4-15c8-4eb6-a1ee-4d6223e077f1" providerId="ADAL" clId="{23B909C7-1035-41F3-A500-CCE51A0A14EB}"/>
    <pc:docChg chg="undo custSel modSld">
      <pc:chgData name="Claire Harrison" userId="712ea8f4-15c8-4eb6-a1ee-4d6223e077f1" providerId="ADAL" clId="{23B909C7-1035-41F3-A500-CCE51A0A14EB}" dt="2026-04-27T09:50:53.510" v="17" actId="14100"/>
      <pc:docMkLst>
        <pc:docMk/>
      </pc:docMkLst>
      <pc:sldChg chg="addSp delSp modSp mod">
        <pc:chgData name="Claire Harrison" userId="712ea8f4-15c8-4eb6-a1ee-4d6223e077f1" providerId="ADAL" clId="{23B909C7-1035-41F3-A500-CCE51A0A14EB}" dt="2026-04-27T09:50:53.510" v="17" actId="14100"/>
        <pc:sldMkLst>
          <pc:docMk/>
          <pc:sldMk cId="3480082087" sldId="273"/>
        </pc:sldMkLst>
        <pc:picChg chg="add del mod">
          <ac:chgData name="Claire Harrison" userId="712ea8f4-15c8-4eb6-a1ee-4d6223e077f1" providerId="ADAL" clId="{23B909C7-1035-41F3-A500-CCE51A0A14EB}" dt="2026-04-27T09:49:51.735" v="7" actId="931"/>
          <ac:picMkLst>
            <pc:docMk/>
            <pc:sldMk cId="3480082087" sldId="273"/>
            <ac:picMk id="6" creationId="{A3B7DA56-BF8C-6B12-BFDD-00A610F068CA}"/>
          </ac:picMkLst>
        </pc:picChg>
        <pc:picChg chg="add del">
          <ac:chgData name="Claire Harrison" userId="712ea8f4-15c8-4eb6-a1ee-4d6223e077f1" providerId="ADAL" clId="{23B909C7-1035-41F3-A500-CCE51A0A14EB}" dt="2026-04-27T09:49:57.039" v="9" actId="478"/>
          <ac:picMkLst>
            <pc:docMk/>
            <pc:sldMk cId="3480082087" sldId="273"/>
            <ac:picMk id="8" creationId="{00000000-0000-0000-0000-000000000000}"/>
          </ac:picMkLst>
        </pc:picChg>
        <pc:picChg chg="add mod">
          <ac:chgData name="Claire Harrison" userId="712ea8f4-15c8-4eb6-a1ee-4d6223e077f1" providerId="ADAL" clId="{23B909C7-1035-41F3-A500-CCE51A0A14EB}" dt="2026-04-27T09:50:53.510" v="17" actId="14100"/>
          <ac:picMkLst>
            <pc:docMk/>
            <pc:sldMk cId="3480082087" sldId="273"/>
            <ac:picMk id="10" creationId="{79650424-078A-807C-2850-77740CAB6A20}"/>
          </ac:picMkLst>
        </pc:picChg>
      </pc:sldChg>
      <pc:sldChg chg="addSp delSp modSp mod">
        <pc:chgData name="Claire Harrison" userId="712ea8f4-15c8-4eb6-a1ee-4d6223e077f1" providerId="ADAL" clId="{23B909C7-1035-41F3-A500-CCE51A0A14EB}" dt="2026-04-16T10:13:26.621" v="1"/>
        <pc:sldMkLst>
          <pc:docMk/>
          <pc:sldMk cId="3105431815" sldId="322"/>
        </pc:sldMkLst>
        <pc:spChg chg="add mod">
          <ac:chgData name="Claire Harrison" userId="712ea8f4-15c8-4eb6-a1ee-4d6223e077f1" providerId="ADAL" clId="{23B909C7-1035-41F3-A500-CCE51A0A14EB}" dt="2026-04-16T10:13:26.621" v="1"/>
          <ac:spMkLst>
            <pc:docMk/>
            <pc:sldMk cId="3105431815" sldId="322"/>
            <ac:spMk id="3" creationId="{7D1AC4C4-3890-E8A3-D3E6-6C4509664F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17A58-D64E-473B-86C6-DEF20D65714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5C757-1FE6-4D4B-A1A7-D28657B52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29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5B3B4-6A85-4072-BB27-6781CA1ABB8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26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5B3B4-6A85-4072-BB27-6781CA1ABB8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62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B82B-C438-40A3-956D-A2EE638ABB0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86-44BE-4A76-B76D-8B5578E38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18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B82B-C438-40A3-956D-A2EE638ABB0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86-44BE-4A76-B76D-8B5578E38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58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B82B-C438-40A3-956D-A2EE638ABB0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86-44BE-4A76-B76D-8B5578E38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136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3D19-2E4B-4FBC-92E7-F12DC5C02FB3}" type="datetime6">
              <a:rPr lang="en-GB" smtClean="0"/>
              <a:t>April 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DE3F-55AE-4562-A979-30FD520C85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11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877272"/>
            <a:ext cx="9144000" cy="1003266"/>
          </a:xfrm>
          <a:prstGeom prst="rect">
            <a:avLst/>
          </a:prstGeom>
          <a:solidFill>
            <a:srgbClr val="0F6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589240"/>
            <a:ext cx="2514817" cy="144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165304"/>
            <a:ext cx="1364247" cy="3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2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B82B-C438-40A3-956D-A2EE638ABB0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86-44BE-4A76-B76D-8B5578E38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9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B82B-C438-40A3-956D-A2EE638ABB0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86-44BE-4A76-B76D-8B5578E38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34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B82B-C438-40A3-956D-A2EE638ABB0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86-44BE-4A76-B76D-8B5578E38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4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B82B-C438-40A3-956D-A2EE638ABB0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86-44BE-4A76-B76D-8B5578E38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88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B82B-C438-40A3-956D-A2EE638ABB0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86-44BE-4A76-B76D-8B5578E38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09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B82B-C438-40A3-956D-A2EE638ABB0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86-44BE-4A76-B76D-8B5578E38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01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B82B-C438-40A3-956D-A2EE638ABB0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86-44BE-4A76-B76D-8B5578E38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39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7B82B-C438-40A3-956D-A2EE638ABB0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40086-44BE-4A76-B76D-8B5578E38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52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transition@holgate-ac.org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119664" cy="6858000"/>
          </a:xfrm>
          <a:prstGeom prst="rect">
            <a:avLst/>
          </a:prstGeom>
          <a:solidFill>
            <a:srgbClr val="0F6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33772" y="2476051"/>
            <a:ext cx="4320480" cy="2208129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Transition</a:t>
            </a:r>
          </a:p>
          <a:p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2026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99156"/>
            <a:ext cx="4371446" cy="2503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99" y="6021288"/>
            <a:ext cx="1508263" cy="360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650424-078A-807C-2850-77740CAB6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8980" y="962980"/>
            <a:ext cx="6857998" cy="49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8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365567" y="4509120"/>
            <a:ext cx="8906987" cy="779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solidFill>
                  <a:schemeClr val="bg1"/>
                </a:solidFill>
                <a:latin typeface="Agenda Bold" panose="02000603040000020004" pitchFamily="50" charset="0"/>
                <a:cs typeface="Times New Roman" panose="02020603050405020304" pitchFamily="18" charset="0"/>
              </a:rPr>
              <a:t>GCSE</a:t>
            </a:r>
          </a:p>
          <a:p>
            <a:pPr algn="l"/>
            <a:r>
              <a:rPr lang="en-GB" sz="2800" dirty="0">
                <a:solidFill>
                  <a:schemeClr val="bg1"/>
                </a:solidFill>
                <a:latin typeface="Agenda Bold" panose="02000603040000020004" pitchFamily="50" charset="0"/>
                <a:cs typeface="Times New Roman" panose="02020603050405020304" pitchFamily="18" charset="0"/>
              </a:rPr>
              <a:t>results day 2018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95536" y="176481"/>
            <a:ext cx="8352928" cy="8399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4000" b="1" dirty="0">
                <a:solidFill>
                  <a:srgbClr val="0F634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The plan moving forwards…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15CBF31-5976-C26C-555A-B228462F7FE8}"/>
              </a:ext>
            </a:extLst>
          </p:cNvPr>
          <p:cNvSpPr txBox="1">
            <a:spLocks/>
          </p:cNvSpPr>
          <p:nvPr/>
        </p:nvSpPr>
        <p:spPr>
          <a:xfrm>
            <a:off x="275656" y="1016458"/>
            <a:ext cx="8496944" cy="427259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n-GB" sz="7200" kern="1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gathering/communication with the primary schools – the transition team will be going into schools to meet the students and staff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n-GB" sz="7200" kern="1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packs (welcome letter, transition booklet, data collection form) – sent to feeder primaries and then directly to singular students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n-GB" sz="7200" kern="1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extra transition visits and SEND team present at events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n-GB" sz="7200" kern="1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 tours – will take place on Wednesday 3, 10, 17 and 24 June 3.45-4.30pm with the SEND team available 4.30-5pm. Booking live on Eventbrite – links sent via primary schools.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n-GB" sz="7200" kern="1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days 15, 16 and 17 July (Parent event on the Thursday evening – 16</a:t>
            </a:r>
            <a:r>
              <a:rPr lang="en-GB" sz="7200" kern="100" baseline="30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7200" kern="1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July) – attendance and SEND team present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n-GB" sz="7200" kern="1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Formally accepting the place – this aids with communication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n-GB" sz="7200" kern="1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Groupings (info from primary schools and then moving into year 7)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7200" kern="1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questions?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7200" kern="1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can be made to the transition team via email – </a:t>
            </a:r>
            <a:r>
              <a:rPr lang="en-GB" sz="7200" kern="1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transition@holgate-ac.org.uk</a:t>
            </a:r>
            <a:endParaRPr lang="en-GB" sz="7200" kern="1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7200" kern="1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6840CFD-5237-714F-21C3-150F07009876}"/>
              </a:ext>
            </a:extLst>
          </p:cNvPr>
          <p:cNvSpPr txBox="1">
            <a:spLocks/>
          </p:cNvSpPr>
          <p:nvPr/>
        </p:nvSpPr>
        <p:spPr>
          <a:xfrm>
            <a:off x="240898" y="6237312"/>
            <a:ext cx="52578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1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Equipping students for success</a:t>
            </a:r>
          </a:p>
        </p:txBody>
      </p:sp>
    </p:spTree>
    <p:extLst>
      <p:ext uri="{BB962C8B-B14F-4D97-AF65-F5344CB8AC3E}">
        <p14:creationId xmlns:p14="http://schemas.microsoft.com/office/powerpoint/2010/main" val="405634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/>
          <p:cNvSpPr txBox="1">
            <a:spLocks/>
          </p:cNvSpPr>
          <p:nvPr/>
        </p:nvSpPr>
        <p:spPr>
          <a:xfrm>
            <a:off x="467544" y="1248471"/>
            <a:ext cx="8352928" cy="38884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3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A85BA3-0AC7-3839-5494-90243EB2CF80}"/>
              </a:ext>
            </a:extLst>
          </p:cNvPr>
          <p:cNvSpPr txBox="1"/>
          <p:nvPr/>
        </p:nvSpPr>
        <p:spPr>
          <a:xfrm>
            <a:off x="289055" y="341505"/>
            <a:ext cx="4016256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F634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Supporting young carers at Holgate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FD99C2-5583-453D-7FA8-933AACF7C3A8}"/>
              </a:ext>
            </a:extLst>
          </p:cNvPr>
          <p:cNvSpPr txBox="1"/>
          <p:nvPr/>
        </p:nvSpPr>
        <p:spPr>
          <a:xfrm>
            <a:off x="323528" y="1835198"/>
            <a:ext cx="352549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Please complete the section on the contact details form.</a:t>
            </a:r>
          </a:p>
          <a:p>
            <a:endParaRPr lang="en-GB" sz="17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7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Parents can come to discuss support, provisions, advice and further assistance from outside agencies on young carers with Mrs Wilford </a:t>
            </a:r>
          </a:p>
          <a:p>
            <a:endParaRPr lang="en-GB" sz="17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7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Through the school, registered young carers will be mentored by </a:t>
            </a:r>
            <a:r>
              <a:rPr lang="en-GB" sz="1700" dirty="0" err="1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TuVida</a:t>
            </a:r>
            <a:r>
              <a:rPr lang="en-GB" sz="17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 charity and Nottinghamshire Young carers.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AE5BB-1527-9F7B-5824-A5435B48E2A6}"/>
              </a:ext>
            </a:extLst>
          </p:cNvPr>
          <p:cNvSpPr/>
          <p:nvPr/>
        </p:nvSpPr>
        <p:spPr>
          <a:xfrm>
            <a:off x="4572000" y="274438"/>
            <a:ext cx="4248472" cy="5335091"/>
          </a:xfrm>
          <a:prstGeom prst="rect">
            <a:avLst/>
          </a:prstGeom>
          <a:solidFill>
            <a:srgbClr val="0F6340"/>
          </a:solidFill>
          <a:ln>
            <a:solidFill>
              <a:srgbClr val="0F63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DBB4B7-903C-8C21-077F-F3FDDFD0C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038" y="369075"/>
            <a:ext cx="1172759" cy="117275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BEE6A1-2732-07CF-68AF-30E7580017A4}"/>
              </a:ext>
            </a:extLst>
          </p:cNvPr>
          <p:cNvSpPr/>
          <p:nvPr/>
        </p:nvSpPr>
        <p:spPr>
          <a:xfrm>
            <a:off x="7596336" y="1652209"/>
            <a:ext cx="1008112" cy="54447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Mrs A Wilford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5380E0-4B3B-C549-BAED-7F4B18CBAF75}"/>
              </a:ext>
            </a:extLst>
          </p:cNvPr>
          <p:cNvSpPr txBox="1"/>
          <p:nvPr/>
        </p:nvSpPr>
        <p:spPr>
          <a:xfrm>
            <a:off x="4585626" y="356722"/>
            <a:ext cx="292541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chemeClr val="bg1"/>
                </a:solidFill>
                <a:latin typeface="Gill Sans MT" panose="020B0502020104020203" pitchFamily="34" charset="0"/>
              </a:rPr>
              <a:t>What is a young carer?</a:t>
            </a:r>
          </a:p>
          <a:p>
            <a:endParaRPr lang="en-GB" sz="17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GB" sz="1700" dirty="0">
                <a:solidFill>
                  <a:schemeClr val="bg1"/>
                </a:solidFill>
                <a:latin typeface="Gill Sans MT" panose="020B0502020104020203" pitchFamily="34" charset="0"/>
              </a:rPr>
              <a:t>A young carer is someone aged between 5 and 17 who provides care, assistance and support to a relative at home who has an illness, a disability, mental health problems or drug and alcohol problems.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300768-B72C-A6EF-1467-C3E61A5F8F46}"/>
              </a:ext>
            </a:extLst>
          </p:cNvPr>
          <p:cNvSpPr txBox="1"/>
          <p:nvPr/>
        </p:nvSpPr>
        <p:spPr>
          <a:xfrm>
            <a:off x="4558208" y="2860409"/>
            <a:ext cx="423484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chemeClr val="bg1"/>
                </a:solidFill>
                <a:latin typeface="Gill Sans MT" panose="020B0502020104020203" pitchFamily="34" charset="0"/>
              </a:rPr>
              <a:t>What can school support with:</a:t>
            </a:r>
          </a:p>
          <a:p>
            <a:endParaRPr lang="en-GB" sz="17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700" dirty="0">
                <a:solidFill>
                  <a:schemeClr val="bg1"/>
                </a:solidFill>
                <a:latin typeface="Gill Sans MT" panose="020B0502020104020203" pitchFamily="34" charset="0"/>
              </a:rPr>
              <a:t>Accessing homework clubs and supporting when students are struggling with the balance of caring for a loved one and their education</a:t>
            </a:r>
          </a:p>
          <a:p>
            <a:pPr marL="285750" indent="-285750">
              <a:buFontTx/>
              <a:buChar char="-"/>
            </a:pPr>
            <a:r>
              <a:rPr lang="en-GB" sz="1700" dirty="0">
                <a:solidFill>
                  <a:schemeClr val="bg1"/>
                </a:solidFill>
                <a:latin typeface="Gill Sans MT" panose="020B0502020104020203" pitchFamily="34" charset="0"/>
              </a:rPr>
              <a:t>Introduce you to peers who are experiencing the same thing and support each other</a:t>
            </a:r>
          </a:p>
          <a:p>
            <a:pPr marL="285750" indent="-285750">
              <a:buFontTx/>
              <a:buChar char="-"/>
            </a:pPr>
            <a:r>
              <a:rPr lang="en-GB" sz="1700" dirty="0">
                <a:solidFill>
                  <a:schemeClr val="bg1"/>
                </a:solidFill>
                <a:latin typeface="Gill Sans MT" panose="020B0502020104020203" pitchFamily="34" charset="0"/>
              </a:rPr>
              <a:t>Celebrate your achievements with you </a:t>
            </a:r>
            <a:endParaRPr lang="en-GB" sz="1700" dirty="0">
              <a:latin typeface="Gill Sans MT" panose="020B0502020104020203" pitchFamily="34" charset="0"/>
            </a:endParaRPr>
          </a:p>
          <a:p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FEEDB29-56EC-80F3-B6CA-66F77071A86B}"/>
              </a:ext>
            </a:extLst>
          </p:cNvPr>
          <p:cNvSpPr txBox="1">
            <a:spLocks/>
          </p:cNvSpPr>
          <p:nvPr/>
        </p:nvSpPr>
        <p:spPr>
          <a:xfrm>
            <a:off x="240898" y="6237312"/>
            <a:ext cx="52578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1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Equipping students for success</a:t>
            </a:r>
          </a:p>
        </p:txBody>
      </p:sp>
    </p:spTree>
    <p:extLst>
      <p:ext uri="{BB962C8B-B14F-4D97-AF65-F5344CB8AC3E}">
        <p14:creationId xmlns:p14="http://schemas.microsoft.com/office/powerpoint/2010/main" val="157819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69F292EF-9E4A-BAFD-1BC4-B9F30FF7B700}"/>
              </a:ext>
            </a:extLst>
          </p:cNvPr>
          <p:cNvSpPr/>
          <p:nvPr/>
        </p:nvSpPr>
        <p:spPr>
          <a:xfrm>
            <a:off x="17300" y="156005"/>
            <a:ext cx="3168352" cy="3095346"/>
          </a:xfrm>
          <a:prstGeom prst="irregularSeal1">
            <a:avLst/>
          </a:prstGeom>
          <a:solidFill>
            <a:srgbClr val="0F6340"/>
          </a:solidFill>
          <a:ln>
            <a:solidFill>
              <a:srgbClr val="0F63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Transition days are 15, 16 and 17 July 2026!</a:t>
            </a: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B20EF90E-57EF-A4AE-5C2E-81F8E20A4690}"/>
              </a:ext>
            </a:extLst>
          </p:cNvPr>
          <p:cNvSpPr/>
          <p:nvPr/>
        </p:nvSpPr>
        <p:spPr>
          <a:xfrm>
            <a:off x="2951819" y="2348880"/>
            <a:ext cx="3240361" cy="3384376"/>
          </a:xfrm>
          <a:prstGeom prst="irregularSeal1">
            <a:avLst/>
          </a:prstGeom>
          <a:solidFill>
            <a:srgbClr val="0F6340"/>
          </a:solidFill>
          <a:ln>
            <a:solidFill>
              <a:srgbClr val="0F63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Transition tours are 3,10,17 and 24 June 2026!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3.45pm Start time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F2E45B2F-F47A-09B1-6A39-1D9E12C3C283}"/>
              </a:ext>
            </a:extLst>
          </p:cNvPr>
          <p:cNvSpPr/>
          <p:nvPr/>
        </p:nvSpPr>
        <p:spPr>
          <a:xfrm>
            <a:off x="5022245" y="76527"/>
            <a:ext cx="3888432" cy="3254302"/>
          </a:xfrm>
          <a:prstGeom prst="star5">
            <a:avLst/>
          </a:prstGeom>
          <a:solidFill>
            <a:srgbClr val="0F6340"/>
          </a:solidFill>
          <a:ln>
            <a:solidFill>
              <a:srgbClr val="0F63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Meet the tutor event 16 July at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4pm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4.45pm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5.30pm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D1AC4C4-3890-E8A3-D3E6-6C4509664F74}"/>
              </a:ext>
            </a:extLst>
          </p:cNvPr>
          <p:cNvSpPr txBox="1">
            <a:spLocks/>
          </p:cNvSpPr>
          <p:nvPr/>
        </p:nvSpPr>
        <p:spPr>
          <a:xfrm>
            <a:off x="240898" y="6237312"/>
            <a:ext cx="52578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1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Equipping students for success</a:t>
            </a:r>
          </a:p>
        </p:txBody>
      </p:sp>
    </p:spTree>
    <p:extLst>
      <p:ext uri="{BB962C8B-B14F-4D97-AF65-F5344CB8AC3E}">
        <p14:creationId xmlns:p14="http://schemas.microsoft.com/office/powerpoint/2010/main" val="310543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7A4E5D-61CD-2594-2601-E3BB82C0CB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r="6526"/>
          <a:stretch/>
        </p:blipFill>
        <p:spPr>
          <a:xfrm>
            <a:off x="1549958" y="2761810"/>
            <a:ext cx="6044084" cy="133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4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53DF29A248949927E18D44D9A4DFE" ma:contentTypeVersion="11" ma:contentTypeDescription="Create a new document." ma:contentTypeScope="" ma:versionID="8d830a9a3168d361ce1bf2739c6a88f8">
  <xsd:schema xmlns:xsd="http://www.w3.org/2001/XMLSchema" xmlns:xs="http://www.w3.org/2001/XMLSchema" xmlns:p="http://schemas.microsoft.com/office/2006/metadata/properties" xmlns:ns3="a1f7b8ff-085c-4695-b614-e0bdb1690ba1" xmlns:ns4="29f43a09-1d48-433f-ae43-5470e3779a71" targetNamespace="http://schemas.microsoft.com/office/2006/metadata/properties" ma:root="true" ma:fieldsID="019fb4f80219526178c8b1a25c3671e9" ns3:_="" ns4:_="">
    <xsd:import namespace="a1f7b8ff-085c-4695-b614-e0bdb1690ba1"/>
    <xsd:import namespace="29f43a09-1d48-433f-ae43-5470e3779a7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7b8ff-085c-4695-b614-e0bdb1690b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43a09-1d48-433f-ae43-5470e3779a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CF32C7-241D-4C44-8FD9-00470B3B93C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9f43a09-1d48-433f-ae43-5470e3779a71"/>
    <ds:schemaRef ds:uri="a1f7b8ff-085c-4695-b614-e0bdb1690ba1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12C19B-7D30-44D3-AA15-BD336D2C50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f7b8ff-085c-4695-b614-e0bdb1690ba1"/>
    <ds:schemaRef ds:uri="29f43a09-1d48-433f-ae43-5470e3779a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7EAF74-0A48-4583-BEC8-7496920DAC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367</Words>
  <Application>Microsoft Office PowerPoint</Application>
  <PresentationFormat>On-screen Show (4:3)</PresentationFormat>
  <Paragraphs>42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Agenda Bold</vt:lpstr>
      <vt:lpstr>Arial</vt:lpstr>
      <vt:lpstr>Calibri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CofE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Austin</dc:creator>
  <cp:lastModifiedBy>Claire Harrison</cp:lastModifiedBy>
  <cp:revision>41</cp:revision>
  <dcterms:created xsi:type="dcterms:W3CDTF">2018-02-28T21:04:23Z</dcterms:created>
  <dcterms:modified xsi:type="dcterms:W3CDTF">2026-04-27T09:51:04Z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0x010100CB953DF29A248949927E18D44D9A4DFE</vt:lpwstr>
  </property>
</Properties>
</file>